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3" r:id="rId4"/>
    <p:sldId id="272" r:id="rId5"/>
    <p:sldId id="278" r:id="rId6"/>
    <p:sldId id="274" r:id="rId7"/>
    <p:sldId id="279" r:id="rId8"/>
    <p:sldId id="275" r:id="rId9"/>
    <p:sldId id="280" r:id="rId10"/>
    <p:sldId id="276" r:id="rId11"/>
    <p:sldId id="281" r:id="rId12"/>
    <p:sldId id="277" r:id="rId13"/>
    <p:sldId id="282" r:id="rId14"/>
    <p:sldId id="283" r:id="rId15"/>
    <p:sldId id="284" r:id="rId16"/>
    <p:sldId id="287" r:id="rId17"/>
    <p:sldId id="285" r:id="rId18"/>
    <p:sldId id="286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cks, Belynda (NIH/NCI) [C]" initials="" lastIdx="8" clrIdx="0"/>
  <p:cmAuthor id="2" name="Jones, Kristine (NIH/NCI) [C]" initials="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6699"/>
    <a:srgbClr val="82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3043" autoAdjust="0"/>
  </p:normalViewPr>
  <p:slideViewPr>
    <p:cSldViewPr snapToGrid="0">
      <p:cViewPr>
        <p:scale>
          <a:sx n="142" d="100"/>
          <a:sy n="142" d="100"/>
        </p:scale>
        <p:origin x="111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9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7676191-5955-4E57-A651-6ECDB0FBD9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35EC25A-D07E-4FBE-AC04-E60C283E88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AB50A656-F9E9-41B8-B6CC-564AFA3127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A9EF07F5-9506-4DD5-AAC3-BE6B285FF6D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/>
            </a:lvl1pPr>
          </a:lstStyle>
          <a:p>
            <a:pPr>
              <a:defRPr/>
            </a:pPr>
            <a:fld id="{05BC771B-3D16-443E-A4C2-3B1856A22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51C5FD0-4E5E-4D19-9C09-218A65F3BF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9CBF685-94D2-49E9-B96B-4AD87FB92D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1D73B4B-BD02-4AB4-A751-EDD93951EE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1BA56DF1-8755-4C91-8C8F-B60114909A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CC09F9CE-A36C-4740-8A8B-F09FBA5F65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12EB6B1E-6FF1-4E9B-A2DA-72607088F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6DC4B9-49C6-429C-80C8-2A8AB6DF19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672799B-5447-46A3-A4B2-5919BF243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6D63A-917D-4085-B991-74253124DC93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7B72D97-B308-4D4D-BD12-0FD07E469D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8D5A511-F2BC-4C83-8C3A-ADA3196C3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6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87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07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97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93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2B094-8008-4DBF-945E-0C50BA91A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618163"/>
            <a:ext cx="23336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2DCEC2F-A921-4B89-8648-A52174BCDE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395413" cy="6858000"/>
          </a:xfrm>
          <a:prstGeom prst="rect">
            <a:avLst/>
          </a:prstGeom>
          <a:solidFill>
            <a:srgbClr val="7E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7E0000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6126301F-840D-47E5-B785-403FA4478C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1189831" y="1962943"/>
            <a:ext cx="4497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</a:rPr>
              <a:t>National Cancer Institute</a:t>
            </a:r>
          </a:p>
        </p:txBody>
      </p:sp>
      <p:pic>
        <p:nvPicPr>
          <p:cNvPr id="7" name="Picture 11" descr="fix-DHHS-NIH-onwhite">
            <a:extLst>
              <a:ext uri="{FF2B5EF4-FFF2-40B4-BE49-F238E27FC236}">
                <a16:creationId xmlns:a16="http://schemas.microsoft.com/office/drawing/2014/main" id="{DB5B7FFC-7A63-440D-9D51-C2A0C8599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B2B2B2"/>
              </a:clrFrom>
              <a:clrTo>
                <a:srgbClr val="B2B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5745163"/>
            <a:ext cx="12319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B2FA38A-F006-495B-9E68-D4C87DBAB9B6}"/>
              </a:ext>
            </a:extLst>
          </p:cNvPr>
          <p:cNvSpPr txBox="1"/>
          <p:nvPr userDrawn="1"/>
        </p:nvSpPr>
        <p:spPr>
          <a:xfrm>
            <a:off x="1790700" y="6418263"/>
            <a:ext cx="584041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Supporting the Division of Cancer Epidemiology and Genetics 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6888" y="1781175"/>
            <a:ext cx="6965950" cy="868363"/>
          </a:xfrm>
          <a:effectLst/>
        </p:spPr>
        <p:txBody>
          <a:bodyPr anchor="b"/>
          <a:lstStyle>
            <a:lvl1pPr>
              <a:lnSpc>
                <a:spcPct val="95000"/>
              </a:lnSpc>
              <a:defRPr b="0" i="0">
                <a:solidFill>
                  <a:srgbClr val="7E0000"/>
                </a:solidFill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6888" y="3005138"/>
            <a:ext cx="5883275" cy="19002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9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6B419632-2B15-46BF-89D9-A973F4B96C03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Discussion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702425"/>
          </a:xfrm>
        </p:spPr>
        <p:txBody>
          <a:bodyPr/>
          <a:lstStyle>
            <a:lvl1pPr algn="ctr">
              <a:defRPr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5480512"/>
          </a:xfrm>
        </p:spPr>
        <p:txBody>
          <a:bodyPr/>
          <a:lstStyle>
            <a:lvl1pPr marL="287338" indent="-287338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  <a:defRPr/>
            </a:lvl1pPr>
            <a:lvl2pPr marL="687388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lvl2pPr>
            <a:lvl3pPr marL="1143000" indent="-228600">
              <a:spcBef>
                <a:spcPts val="1200"/>
              </a:spcBef>
              <a:buSzPct val="70000"/>
              <a:buFont typeface="Wingdings" panose="05000000000000000000" pitchFamily="2" charset="2"/>
              <a:buChar char="Ø"/>
              <a:defRPr sz="2000"/>
            </a:lvl3pPr>
            <a:lvl4pPr>
              <a:spcBef>
                <a:spcPts val="1200"/>
              </a:spcBef>
              <a:defRPr sz="2000"/>
            </a:lvl4pPr>
            <a:lvl5pPr>
              <a:spcBef>
                <a:spcPts val="12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48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59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226395-BC8D-4B29-8790-5CE30944A736}"/>
              </a:ext>
            </a:extLst>
          </p:cNvPr>
          <p:cNvSpPr/>
          <p:nvPr userDrawn="1"/>
        </p:nvSpPr>
        <p:spPr>
          <a:xfrm>
            <a:off x="0" y="3724275"/>
            <a:ext cx="8696325" cy="5715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7DAFEA1-941F-466C-8C1E-F19DD4D42256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Cancer Genomics Research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1600"/>
            <a:ext cx="77724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44713"/>
            <a:ext cx="7772400" cy="1500187"/>
          </a:xfrm>
        </p:spPr>
        <p:txBody>
          <a:bodyPr anchor="b"/>
          <a:lstStyle>
            <a:lvl1pPr marL="0" indent="0">
              <a:buNone/>
              <a:defRPr sz="2400" b="1" i="1">
                <a:solidFill>
                  <a:srgbClr val="7E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91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92C7FF9-9DEC-4E4F-A75E-D40B8216B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81125"/>
            <a:ext cx="8232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400538D-B8E3-4173-8E2A-83A381821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4" r:id="rId3"/>
    <p:sldLayoutId id="2147484817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Font typeface="Arial" panose="020B0604020202020204" pitchFamily="34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2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–"/>
        <a:defRPr sz="22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2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oporetech/modkit" TargetMode="External"/><Relationship Id="rId2" Type="http://schemas.openxmlformats.org/officeDocument/2006/relationships/hyperlink" Target="https://github.com/NyagaM/ont-methylDMR-kit/tree/mas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conductor.org/packages/release/bioc/vignettes/DSS/inst/doc/DSS.html" TargetMode="External"/><Relationship Id="rId4" Type="http://schemas.openxmlformats.org/officeDocument/2006/relationships/hyperlink" Target="https://github.com/nanoporetech/modkit/tree/master/do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NCI-CGR/ONT_Analysis_Xin_Share_Pubic/blob/main/Analysis/Methylation/CustomizedScript/General_Note.md#DMR_BED_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azaghi/modbamto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amewing/methylarti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NCI-CGR/ONT_Analysis_Xin_Share_Pubic/blob/main/Analysis/Methylation/CustomizedScript/Visualizaton.md#ModBamTo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I-CGR/ONT_Analysis_Xin_Share_Pubic/tree/main/Analysis/Methylation/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i2me-labs/wf-human-vari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nanoporetech/modkit" TargetMode="External"/><Relationship Id="rId4" Type="http://schemas.openxmlformats.org/officeDocument/2006/relationships/hyperlink" Target="https://github.com/NyagaM/ont-methylDMR-kit/tree/mas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CI-CGR/ONT_Analysis_Xin_Share_Pubic/blob/main/Analysis/Methylation/CustomizedScript/General_Note.md#Bedmethyl_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8">
            <a:extLst>
              <a:ext uri="{FF2B5EF4-FFF2-40B4-BE49-F238E27FC236}">
                <a16:creationId xmlns:a16="http://schemas.microsoft.com/office/drawing/2014/main" id="{9C4578D7-E411-44EB-9C8D-0044F82C80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1826" y="1687286"/>
            <a:ext cx="7046966" cy="941704"/>
          </a:xfrm>
        </p:spPr>
        <p:txBody>
          <a:bodyPr/>
          <a:lstStyle/>
          <a:p>
            <a:r>
              <a:rPr lang="en-US" altLang="en-US" b="1" i="0" dirty="0"/>
              <a:t>ONT-Analysis Discussion</a:t>
            </a:r>
            <a:br>
              <a:rPr lang="en-US" altLang="en-US" b="1" i="0" dirty="0"/>
            </a:br>
            <a:r>
              <a:rPr lang="en-US" altLang="en-US" b="1" i="0" dirty="0"/>
              <a:t>Methylation Study</a:t>
            </a:r>
          </a:p>
        </p:txBody>
      </p:sp>
      <p:sp>
        <p:nvSpPr>
          <p:cNvPr id="7171" name="Rectangle 11">
            <a:extLst>
              <a:ext uri="{FF2B5EF4-FFF2-40B4-BE49-F238E27FC236}">
                <a16:creationId xmlns:a16="http://schemas.microsoft.com/office/drawing/2014/main" id="{89845C4E-DBCA-4582-872D-06653837EF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01825" y="2982913"/>
            <a:ext cx="5883275" cy="620366"/>
          </a:xfrm>
        </p:spPr>
        <p:txBody>
          <a:bodyPr/>
          <a:lstStyle/>
          <a:p>
            <a:r>
              <a:rPr lang="en-US" altLang="en-US" dirty="0"/>
              <a:t>Xin Li</a:t>
            </a:r>
          </a:p>
          <a:p>
            <a:r>
              <a:rPr lang="en-US" altLang="en-US" dirty="0"/>
              <a:t>09/25/2025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7669-EEDD-9704-AED9-90AFBCEF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E39B-0EFC-800A-63F9-071BB193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8" y="3077787"/>
            <a:ext cx="8452624" cy="702425"/>
          </a:xfrm>
        </p:spPr>
        <p:txBody>
          <a:bodyPr/>
          <a:lstStyle/>
          <a:p>
            <a:r>
              <a:rPr lang="en-US" dirty="0"/>
              <a:t>DMR (Differentially Methylated Region) Analysis </a:t>
            </a:r>
          </a:p>
        </p:txBody>
      </p:sp>
    </p:spTree>
    <p:extLst>
      <p:ext uri="{BB962C8B-B14F-4D97-AF65-F5344CB8AC3E}">
        <p14:creationId xmlns:p14="http://schemas.microsoft.com/office/powerpoint/2010/main" val="127195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1504-A45C-423D-2615-EF441E6C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474"/>
            <a:ext cx="8229600" cy="318971"/>
          </a:xfrm>
        </p:spPr>
        <p:txBody>
          <a:bodyPr/>
          <a:lstStyle/>
          <a:p>
            <a:r>
              <a:rPr lang="en-US" sz="2400" dirty="0"/>
              <a:t>DMR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2D5-25E5-40BD-06B3-83D26CBB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5" y="323389"/>
            <a:ext cx="8922370" cy="1884556"/>
          </a:xfrm>
        </p:spPr>
        <p:txBody>
          <a:bodyPr/>
          <a:lstStyle/>
          <a:p>
            <a:r>
              <a:rPr lang="en-US" sz="1600" dirty="0"/>
              <a:t>Three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 types of analysis</a:t>
            </a:r>
          </a:p>
          <a:p>
            <a:pPr lvl="1"/>
            <a:r>
              <a:rPr lang="en-US" sz="1400" dirty="0">
                <a:solidFill>
                  <a:srgbClr val="4472C4"/>
                </a:solidFill>
              </a:rPr>
              <a:t>Haplotype-specific DMR analysis (pair)</a:t>
            </a:r>
          </a:p>
          <a:p>
            <a:pPr lvl="1"/>
            <a:r>
              <a:rPr lang="en-US" sz="1400" dirty="0"/>
              <a:t>DMRs between two samples (pair)</a:t>
            </a:r>
          </a:p>
          <a:p>
            <a:pPr lvl="1"/>
            <a:r>
              <a:rPr lang="en-US" sz="1400" dirty="0"/>
              <a:t>DMRs from group analysis (multi)</a:t>
            </a:r>
          </a:p>
          <a:p>
            <a:r>
              <a:rPr lang="en-US" sz="1600" dirty="0"/>
              <a:t>Parameters used to define the DMR region (use the arguments from </a:t>
            </a:r>
            <a:r>
              <a:rPr lang="en-US" sz="1600" dirty="0" err="1"/>
              <a:t>modkit</a:t>
            </a:r>
            <a:r>
              <a:rPr lang="en-US" sz="1600" dirty="0"/>
              <a:t> as an example)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9B3A5-E5B8-1A45-E23D-3C8E325F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" y="2118140"/>
            <a:ext cx="4346139" cy="468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AE879-3FEC-A4DE-8E65-A2DFF77C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68" y="2207945"/>
            <a:ext cx="4387317" cy="3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5499-9022-2019-7A10-076ED1E8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65B-9E09-F870-0C9D-9B5F104D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2"/>
            <a:ext cx="8743950" cy="4529071"/>
          </a:xfrm>
        </p:spPr>
        <p:txBody>
          <a:bodyPr/>
          <a:lstStyle/>
          <a:p>
            <a:r>
              <a:rPr lang="en-US" sz="2000" dirty="0"/>
              <a:t>How to generate DMR bed file</a:t>
            </a:r>
          </a:p>
          <a:p>
            <a:pPr lvl="1"/>
            <a:r>
              <a:rPr lang="en-US" sz="2000" dirty="0"/>
              <a:t>Pipeline</a:t>
            </a:r>
          </a:p>
          <a:p>
            <a:pPr lvl="2"/>
            <a:r>
              <a:rPr lang="en-US" sz="1800" dirty="0" err="1"/>
              <a:t>ont</a:t>
            </a:r>
            <a:r>
              <a:rPr lang="en-US" sz="1800" dirty="0"/>
              <a:t>-</a:t>
            </a:r>
            <a:r>
              <a:rPr lang="en-US" sz="1800" dirty="0" err="1"/>
              <a:t>methylDMR</a:t>
            </a:r>
            <a:r>
              <a:rPr lang="en-US" sz="1800" dirty="0"/>
              <a:t>-kit</a:t>
            </a:r>
          </a:p>
          <a:p>
            <a:pPr lvl="3"/>
            <a:r>
              <a:rPr lang="en-US" sz="1800" dirty="0">
                <a:hlinkClick r:id="rId2"/>
              </a:rPr>
              <a:t>https://github.com/NyagaM/ont-methylDMR-kit/tree/master</a:t>
            </a:r>
            <a:endParaRPr lang="en-US" sz="1800" dirty="0"/>
          </a:p>
          <a:p>
            <a:pPr lvl="1"/>
            <a:r>
              <a:rPr lang="en-US" sz="2000" dirty="0"/>
              <a:t>Tool</a:t>
            </a:r>
          </a:p>
          <a:p>
            <a:pPr lvl="2"/>
            <a:r>
              <a:rPr lang="en-US" sz="1800" dirty="0" err="1"/>
              <a:t>Modkit</a:t>
            </a:r>
            <a:endParaRPr lang="en-US" sz="1800" dirty="0"/>
          </a:p>
          <a:p>
            <a:pPr lvl="3"/>
            <a:r>
              <a:rPr lang="en-US" sz="1800" dirty="0">
                <a:hlinkClick r:id="rId3"/>
              </a:rPr>
              <a:t>https://github.com/nanoporetech/modkit</a:t>
            </a:r>
            <a:endParaRPr lang="en-US" sz="1800" dirty="0"/>
          </a:p>
          <a:p>
            <a:pPr lvl="3"/>
            <a:r>
              <a:rPr lang="en-US" sz="1800" dirty="0">
                <a:hlinkClick r:id="rId4"/>
              </a:rPr>
              <a:t>https://github.com/nanoporetech/modkit/tree/master/docs</a:t>
            </a:r>
            <a:r>
              <a:rPr lang="en-US" sz="1800" dirty="0"/>
              <a:t> (HTML)</a:t>
            </a:r>
          </a:p>
          <a:p>
            <a:pPr lvl="2"/>
            <a:r>
              <a:rPr lang="en-US" sz="1800" dirty="0"/>
              <a:t> DSS</a:t>
            </a:r>
          </a:p>
          <a:p>
            <a:pPr lvl="3"/>
            <a:r>
              <a:rPr lang="en-US" sz="1800" dirty="0">
                <a:hlinkClick r:id="rId5"/>
              </a:rPr>
              <a:t>https://bioconductor.org/packages/release/bioc/vignettes/DSS/inst/doc/DSS.html</a:t>
            </a:r>
            <a:endParaRPr lang="en-US" sz="1800" dirty="0"/>
          </a:p>
          <a:p>
            <a:pPr lvl="3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5F6B-BBF5-B3BC-41E8-95551A7F2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5692791"/>
            <a:ext cx="8549640" cy="6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615B-A0B7-3594-5734-4DF46B1C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dmr_regions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E5D2-E630-F8EE-6EA6-6081BE2B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1059497"/>
          </a:xfrm>
        </p:spPr>
        <p:txBody>
          <a:bodyPr/>
          <a:lstStyle/>
          <a:p>
            <a:r>
              <a:rPr lang="en-US" sz="1800" dirty="0"/>
              <a:t>Predefined Bed file-based VS Denovo-based</a:t>
            </a:r>
          </a:p>
          <a:p>
            <a:pPr lvl="1"/>
            <a:r>
              <a:rPr lang="en-US" sz="1400" dirty="0">
                <a:hlinkClick r:id="rId2"/>
              </a:rPr>
              <a:t>https://github.com/NCI-CGR/ONT_Analysis_Xin_Share_Pubic/blob/main/Analysis/Methylation/CustomizedScript/General_Note.md#DMR_BED_Overview</a:t>
            </a:r>
            <a:endParaRPr lang="en-US" sz="1400" dirty="0"/>
          </a:p>
          <a:p>
            <a:pPr marL="401638" lvl="1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1296-2791-1BE0-AB01-6785B49B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8" y="2257106"/>
            <a:ext cx="7829549" cy="1753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97BAA-73D0-57E2-7C75-4067EB6A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7" y="4258957"/>
            <a:ext cx="7829550" cy="2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8335-2CD9-D3DF-293F-E66678D5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5286"/>
          </a:xfrm>
        </p:spPr>
        <p:txBody>
          <a:bodyPr/>
          <a:lstStyle/>
          <a:p>
            <a:r>
              <a:rPr lang="en-US" dirty="0"/>
              <a:t>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FAE2-C459-3436-1BFA-C60223920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390062"/>
            <a:ext cx="8743950" cy="6467938"/>
          </a:xfrm>
        </p:spPr>
        <p:txBody>
          <a:bodyPr/>
          <a:lstStyle/>
          <a:p>
            <a:r>
              <a:rPr lang="en-US" sz="1600" dirty="0"/>
              <a:t>Tools and pipeline</a:t>
            </a:r>
          </a:p>
          <a:p>
            <a:pPr lvl="1"/>
            <a:r>
              <a:rPr lang="en-US" sz="1600" dirty="0"/>
              <a:t>Pipeline</a:t>
            </a:r>
          </a:p>
          <a:p>
            <a:pPr lvl="2"/>
            <a:r>
              <a:rPr lang="en-US" sz="1400" dirty="0" err="1"/>
              <a:t>ont</a:t>
            </a:r>
            <a:r>
              <a:rPr lang="en-US" sz="1400" dirty="0"/>
              <a:t>-</a:t>
            </a:r>
            <a:r>
              <a:rPr lang="en-US" sz="1400" dirty="0" err="1"/>
              <a:t>methylDMR</a:t>
            </a:r>
            <a:r>
              <a:rPr lang="en-US" sz="1400" dirty="0"/>
              <a:t>-kit</a:t>
            </a:r>
          </a:p>
          <a:p>
            <a:pPr lvl="1"/>
            <a:r>
              <a:rPr lang="en-US" sz="1600" dirty="0"/>
              <a:t>Tools</a:t>
            </a:r>
          </a:p>
          <a:p>
            <a:pPr lvl="2"/>
            <a:r>
              <a:rPr lang="en-US" sz="1400" dirty="0" err="1"/>
              <a:t>modbamtools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https://github.com/rrazaghi/modbamtools</a:t>
            </a:r>
            <a:endParaRPr lang="en-US" sz="1400" dirty="0"/>
          </a:p>
          <a:p>
            <a:pPr lvl="2"/>
            <a:r>
              <a:rPr lang="en-US" sz="1400" dirty="0" err="1"/>
              <a:t>methylartist</a:t>
            </a:r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https://github.com/adamewing/methylartist</a:t>
            </a:r>
            <a:endParaRPr lang="en-US" sz="1400" dirty="0"/>
          </a:p>
          <a:p>
            <a:r>
              <a:rPr lang="en-US" sz="1600" dirty="0"/>
              <a:t>Plot &amp; Annotation (annotated features (GTF File))</a:t>
            </a:r>
          </a:p>
          <a:p>
            <a:pPr lvl="1"/>
            <a:r>
              <a:rPr lang="en-US" sz="1600" dirty="0"/>
              <a:t>All significant DMRs</a:t>
            </a:r>
          </a:p>
          <a:p>
            <a:pPr lvl="1"/>
            <a:r>
              <a:rPr lang="en-US" sz="1600" dirty="0"/>
              <a:t>significant DMRs for the provided genes </a:t>
            </a:r>
          </a:p>
          <a:p>
            <a:pPr lvl="1"/>
            <a:r>
              <a:rPr lang="en-US" sz="1600" dirty="0"/>
              <a:t>plot significant DMRs overlapping imprinted genes.</a:t>
            </a:r>
          </a:p>
          <a:p>
            <a:r>
              <a:rPr lang="en-US" sz="1800" dirty="0"/>
              <a:t>How to defined ”significant” and DMR plot regions (DSS as an example)</a:t>
            </a:r>
          </a:p>
          <a:p>
            <a:pPr lvl="1"/>
            <a:r>
              <a:rPr lang="en-US" sz="1600" dirty="0"/>
              <a:t>Methyl positions with less than 5 reads are filtered by default.</a:t>
            </a:r>
          </a:p>
          <a:p>
            <a:pPr lvl="1"/>
            <a:r>
              <a:rPr lang="en-US" sz="1600" dirty="0"/>
              <a:t>delta (threshold for defining DMR) at 10%</a:t>
            </a:r>
          </a:p>
          <a:p>
            <a:pPr lvl="1"/>
            <a:r>
              <a:rPr lang="en-US" sz="1600" dirty="0"/>
              <a:t>p-values threshold for calling DMR at 0.01</a:t>
            </a:r>
          </a:p>
          <a:p>
            <a:pPr lvl="1"/>
            <a:r>
              <a:rPr lang="en-US" sz="1600" dirty="0"/>
              <a:t>minimum length (in </a:t>
            </a:r>
            <a:r>
              <a:rPr lang="en-US" sz="1600" dirty="0" err="1"/>
              <a:t>basepairs</a:t>
            </a:r>
            <a:r>
              <a:rPr lang="en-US" sz="1600" dirty="0"/>
              <a:t>) required for DMR methylation change analysis at 100</a:t>
            </a:r>
          </a:p>
          <a:p>
            <a:pPr lvl="1"/>
            <a:r>
              <a:rPr lang="en-US" sz="1600" dirty="0"/>
              <a:t>minimum number of CpG sites required for DMR at 10</a:t>
            </a:r>
          </a:p>
          <a:p>
            <a:pPr lvl="1"/>
            <a:r>
              <a:rPr lang="en-US" sz="1600" dirty="0"/>
              <a:t>merging two DMRs that are very close to each other at less than 100 </a:t>
            </a:r>
            <a:r>
              <a:rPr lang="en-US" sz="1600" dirty="0" err="1"/>
              <a:t>basepairs</a:t>
            </a:r>
            <a:r>
              <a:rPr lang="en-US" sz="1600" dirty="0"/>
              <a:t>. 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0366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C657-8C15-E5B0-C807-152EF622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633F-2B98-4ABE-02B3-DD07F5B0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96463"/>
            <a:ext cx="8743950" cy="504825"/>
          </a:xfrm>
        </p:spPr>
        <p:txBody>
          <a:bodyPr/>
          <a:lstStyle/>
          <a:p>
            <a:r>
              <a:rPr lang="en-US" dirty="0"/>
              <a:t>chrX_153673116-153674160_PNCK.html. (annotated)</a:t>
            </a:r>
          </a:p>
          <a:p>
            <a:pPr lvl="1"/>
            <a:r>
              <a:rPr lang="en-US" dirty="0"/>
              <a:t>Orange Line: haplotype 2; Blue Line: haplotype 1</a:t>
            </a:r>
          </a:p>
          <a:p>
            <a:pPr lvl="1"/>
            <a:r>
              <a:rPr lang="en-US" dirty="0"/>
              <a:t>Read Dot: methylation; Blue Dot: normal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1391-B46A-0F30-8066-62BB6D70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415617"/>
            <a:ext cx="7772400" cy="42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058-4FFB-19BB-3EDA-CE286ADC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445558"/>
          </a:xfrm>
        </p:spPr>
        <p:txBody>
          <a:bodyPr/>
          <a:lstStyle/>
          <a:p>
            <a:r>
              <a:rPr lang="en-US" dirty="0" err="1"/>
              <a:t>methylartist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ED43-428B-6294-44E2-524CD183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49597"/>
            <a:ext cx="8743950" cy="1604135"/>
          </a:xfrm>
        </p:spPr>
        <p:txBody>
          <a:bodyPr/>
          <a:lstStyle/>
          <a:p>
            <a:r>
              <a:rPr lang="en-US" sz="1800" dirty="0"/>
              <a:t>chrX_153673116-153674160_PNCK.png</a:t>
            </a:r>
          </a:p>
          <a:p>
            <a:pPr lvl="1"/>
            <a:r>
              <a:rPr lang="en-US" sz="1800" dirty="0"/>
              <a:t>Same DMR as previous example (</a:t>
            </a:r>
            <a:r>
              <a:rPr lang="en-US" sz="1800" dirty="0" err="1"/>
              <a:t>modbamtools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Different ways to draw the plot</a:t>
            </a:r>
          </a:p>
          <a:p>
            <a:pPr lvl="1"/>
            <a:r>
              <a:rPr lang="en-US" sz="1800" dirty="0"/>
              <a:t>Pay attention to the “second section”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89177-7394-7BF3-18A7-84FA758C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379132"/>
            <a:ext cx="8549640" cy="4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7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372-07CE-5781-A086-7F8D1BD8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（</a:t>
            </a:r>
            <a:r>
              <a:rPr lang="en-US" dirty="0" err="1"/>
              <a:t>ont</a:t>
            </a:r>
            <a:r>
              <a:rPr lang="en-US" dirty="0"/>
              <a:t>-</a:t>
            </a:r>
            <a:r>
              <a:rPr lang="en-US" dirty="0" err="1"/>
              <a:t>methylDMR</a:t>
            </a:r>
            <a:r>
              <a:rPr lang="en-US" dirty="0"/>
              <a:t>-kit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7A08-83D3-317D-0E64-2C5EF091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609600"/>
            <a:ext cx="8743950" cy="3835400"/>
          </a:xfrm>
        </p:spPr>
        <p:txBody>
          <a:bodyPr/>
          <a:lstStyle/>
          <a:p>
            <a:r>
              <a:rPr lang="en-US" sz="1400" dirty="0"/>
              <a:t>Statistic Info</a:t>
            </a:r>
          </a:p>
          <a:p>
            <a:pPr lvl="1"/>
            <a:r>
              <a:rPr lang="en-US" sz="1400" dirty="0" err="1"/>
              <a:t>dmrs_table.bed</a:t>
            </a:r>
            <a:r>
              <a:rPr lang="en-US" sz="1400" dirty="0"/>
              <a:t>: 2</a:t>
            </a:r>
            <a:r>
              <a:rPr lang="en-US" altLang="zh-CN" sz="1400" dirty="0"/>
              <a:t>39</a:t>
            </a:r>
            <a:endParaRPr lang="en-US" sz="1400" dirty="0"/>
          </a:p>
          <a:p>
            <a:pPr lvl="1"/>
            <a:r>
              <a:rPr lang="en-US" sz="1400" dirty="0" err="1"/>
              <a:t>dmrs_table_annotated.bed</a:t>
            </a:r>
            <a:r>
              <a:rPr lang="en-US" sz="1400" dirty="0"/>
              <a:t>: 147</a:t>
            </a:r>
            <a:r>
              <a:rPr lang="en-US" altLang="zh-CN" sz="1400" dirty="0"/>
              <a:t>5</a:t>
            </a:r>
            <a:endParaRPr lang="en-US" sz="1400" dirty="0"/>
          </a:p>
          <a:p>
            <a:pPr lvl="1"/>
            <a:r>
              <a:rPr lang="en-US" sz="1400" dirty="0"/>
              <a:t>The number of annotated </a:t>
            </a:r>
            <a:r>
              <a:rPr lang="en-US" sz="1400" dirty="0" err="1"/>
              <a:t>dmr</a:t>
            </a:r>
            <a:r>
              <a:rPr lang="en-US" sz="1400" dirty="0"/>
              <a:t> plot: 259</a:t>
            </a:r>
          </a:p>
          <a:p>
            <a:pPr lvl="1"/>
            <a:r>
              <a:rPr lang="en-US" sz="1400" dirty="0"/>
              <a:t>Number of entries in DMR Table (report): 586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Report (</a:t>
            </a:r>
            <a:r>
              <a:rPr lang="en-US" sz="1400" dirty="0"/>
              <a:t>Differentially Methylated Regions (DMRs) Summary)</a:t>
            </a:r>
          </a:p>
          <a:p>
            <a:pPr lvl="1"/>
            <a:r>
              <a:rPr lang="en-US" sz="1200" dirty="0">
                <a:hlinkClick r:id="rId2"/>
              </a:rPr>
              <a:t>https://github.com/NCI-CGR/ONT_Analysis_Xin_Share_Pubic/blob/main/Analysis/Methylation/CustomizedScript/Visualizaton.md#ModBamTools</a:t>
            </a:r>
            <a:endParaRPr lang="en-US" sz="1200" dirty="0"/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88BF-093B-B419-9ADE-B167CC7A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306525"/>
            <a:ext cx="8549640" cy="112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80570-91A9-FD5B-B385-96EDD85B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" y="4684879"/>
            <a:ext cx="4387317" cy="209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817B1-C1DD-F7E4-85FF-ABF975C4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505" y="4623516"/>
            <a:ext cx="3988470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3B2A-6C44-66CD-DA02-EEE81F2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4692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6BA2-53EA-05D2-1727-F72C1ED8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449329"/>
            <a:ext cx="8743950" cy="5240270"/>
          </a:xfrm>
        </p:spPr>
        <p:txBody>
          <a:bodyPr/>
          <a:lstStyle/>
          <a:p>
            <a:r>
              <a:rPr lang="en-US" sz="1800" dirty="0"/>
              <a:t>Explanation</a:t>
            </a:r>
          </a:p>
          <a:p>
            <a:pPr lvl="1"/>
            <a:r>
              <a:rPr lang="en-US" sz="1600" dirty="0" err="1"/>
              <a:t>dmrs_table.bed</a:t>
            </a:r>
            <a:r>
              <a:rPr lang="en-US" sz="1600" dirty="0"/>
              <a:t>: 239</a:t>
            </a:r>
          </a:p>
          <a:p>
            <a:pPr lvl="2"/>
            <a:r>
              <a:rPr lang="en-US" sz="1400" dirty="0"/>
              <a:t>contains the </a:t>
            </a:r>
            <a:r>
              <a:rPr lang="en-US" sz="1400" b="1" dirty="0"/>
              <a:t>high-confidence DMRs</a:t>
            </a:r>
            <a:r>
              <a:rPr lang="en-US" sz="1400" dirty="0"/>
              <a:t> that </a:t>
            </a:r>
            <a:r>
              <a:rPr lang="en-US" sz="1400" b="1" dirty="0"/>
              <a:t>pass all filters</a:t>
            </a:r>
            <a:r>
              <a:rPr lang="en-US" sz="1400" dirty="0"/>
              <a:t> (e.g., p-value threshold, coverage, effect size, etc.).</a:t>
            </a:r>
          </a:p>
          <a:p>
            <a:pPr lvl="2"/>
            <a:r>
              <a:rPr lang="en-US" sz="1400" dirty="0"/>
              <a:t>It is usually the final output used for downstream analysis and visualization.</a:t>
            </a:r>
          </a:p>
          <a:p>
            <a:pPr lvl="1"/>
            <a:r>
              <a:rPr lang="en-US" sz="1600" dirty="0" err="1"/>
              <a:t>dmrs_table_annotated.bed</a:t>
            </a:r>
            <a:r>
              <a:rPr lang="en-US" sz="1600" dirty="0"/>
              <a:t>: 147</a:t>
            </a:r>
            <a:r>
              <a:rPr lang="en-US" altLang="zh-CN" sz="1600" dirty="0"/>
              <a:t>5</a:t>
            </a:r>
            <a:endParaRPr lang="en-US" sz="1600" dirty="0"/>
          </a:p>
          <a:p>
            <a:pPr lvl="2"/>
            <a:r>
              <a:rPr lang="en-US" sz="1400" dirty="0"/>
              <a:t>The number of overlaps between DMRs and annotated features (GTF File)</a:t>
            </a:r>
          </a:p>
          <a:p>
            <a:pPr lvl="1"/>
            <a:r>
              <a:rPr lang="en-US" sz="1600" dirty="0"/>
              <a:t>Number of entries in DMR Table (report): 586</a:t>
            </a:r>
          </a:p>
          <a:p>
            <a:pPr lvl="2"/>
            <a:r>
              <a:rPr lang="en-US" sz="1400" dirty="0"/>
              <a:t>Annotated DMR, 1 DMR x Multiple Gene annotation x multiple different type of region</a:t>
            </a:r>
          </a:p>
          <a:p>
            <a:pPr lvl="1"/>
            <a:r>
              <a:rPr lang="en-US" sz="1600" dirty="0"/>
              <a:t>The number of annotated </a:t>
            </a:r>
            <a:r>
              <a:rPr lang="en-US" sz="1600" dirty="0" err="1"/>
              <a:t>dmr</a:t>
            </a:r>
            <a:r>
              <a:rPr lang="en-US" sz="1600" dirty="0"/>
              <a:t> plot: 259</a:t>
            </a:r>
          </a:p>
          <a:p>
            <a:pPr lvl="2"/>
            <a:r>
              <a:rPr lang="en-US" sz="1400" dirty="0"/>
              <a:t>Multiple feature annotations per DMR</a:t>
            </a:r>
          </a:p>
          <a:p>
            <a:pPr lvl="2"/>
            <a:r>
              <a:rPr lang="en-US" sz="1400" dirty="0"/>
              <a:t>If DMR overlaps several feature types (e.g., “exon” and “promoter”), the tool may create </a:t>
            </a:r>
            <a:r>
              <a:rPr lang="en-US" sz="1400" b="1" dirty="0"/>
              <a:t>one annotation per feature</a:t>
            </a:r>
            <a:r>
              <a:rPr lang="en-US" sz="1400" dirty="0"/>
              <a:t>.</a:t>
            </a:r>
          </a:p>
          <a:p>
            <a:pPr lvl="2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E986A-D25C-89ED-4301-A2659FF7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01" y="4765929"/>
            <a:ext cx="2396787" cy="16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6C17-C4DC-EC88-195A-18E4E1DA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46BE-AD80-2774-4109-87A156C1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Methylation Analysis</a:t>
            </a:r>
          </a:p>
          <a:p>
            <a:r>
              <a:rPr lang="en-US" dirty="0"/>
              <a:t>DMR (Differentially Methylated Region) Analysis </a:t>
            </a:r>
          </a:p>
          <a:p>
            <a:r>
              <a:rPr lang="en-US" i="1" dirty="0">
                <a:solidFill>
                  <a:srgbClr val="C00000"/>
                </a:solidFill>
              </a:rPr>
              <a:t>Notice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All examples in this presentation are based on the running results of SD386613 </a:t>
            </a:r>
          </a:p>
        </p:txBody>
      </p:sp>
    </p:spTree>
    <p:extLst>
      <p:ext uri="{BB962C8B-B14F-4D97-AF65-F5344CB8AC3E}">
        <p14:creationId xmlns:p14="http://schemas.microsoft.com/office/powerpoint/2010/main" val="111022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F24C-87BE-0260-B70A-0C1B2DBD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7787"/>
            <a:ext cx="8229600" cy="702425"/>
          </a:xfrm>
        </p:spPr>
        <p:txBody>
          <a:bodyPr/>
          <a:lstStyle/>
          <a:p>
            <a:r>
              <a:rPr lang="en-US" dirty="0"/>
              <a:t>General Methylation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21373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1E01-A1A2-ABDE-CB58-98B60EAA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3EC2-6698-0688-76D0-975548CCA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5716263"/>
          </a:xfrm>
        </p:spPr>
        <p:txBody>
          <a:bodyPr/>
          <a:lstStyle/>
          <a:p>
            <a:r>
              <a:rPr lang="en-US" sz="1800" dirty="0"/>
              <a:t>Public Dataset (question…)</a:t>
            </a:r>
          </a:p>
          <a:p>
            <a:pPr lvl="1"/>
            <a:r>
              <a:rPr lang="en-US" sz="1600" dirty="0">
                <a:hlinkClick r:id="rId3"/>
              </a:rPr>
              <a:t>https://github.com/NCI-CGR/ONT_Analysis_Xin_Share_Pubic/tree/main/Analysis/Methylation/Dataset</a:t>
            </a:r>
            <a:endParaRPr lang="en-US" sz="1600" dirty="0"/>
          </a:p>
          <a:p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MM/ML tags</a:t>
            </a:r>
          </a:p>
          <a:p>
            <a:pPr lvl="2"/>
            <a:r>
              <a:rPr lang="en-US" sz="1600" b="1" dirty="0"/>
              <a:t>MM:Z</a:t>
            </a:r>
            <a:r>
              <a:rPr lang="en-US" sz="1600" dirty="0"/>
              <a:t> — </a:t>
            </a:r>
            <a:r>
              <a:rPr lang="en-US" sz="1600" i="1" dirty="0"/>
              <a:t>Modified-base map</a:t>
            </a:r>
            <a:r>
              <a:rPr lang="en-US" sz="1600" dirty="0"/>
              <a:t>. Tells you </a:t>
            </a:r>
            <a:r>
              <a:rPr lang="en-US" sz="1600" b="1" dirty="0"/>
              <a:t>which canonical base</a:t>
            </a:r>
            <a:r>
              <a:rPr lang="en-US" sz="1600" dirty="0"/>
              <a:t> (A/C/G/T) has </a:t>
            </a:r>
            <a:r>
              <a:rPr lang="en-US" sz="1600" b="1" dirty="0"/>
              <a:t>which modification</a:t>
            </a:r>
            <a:r>
              <a:rPr lang="en-US" sz="1600" dirty="0"/>
              <a:t> at </a:t>
            </a:r>
            <a:r>
              <a:rPr lang="en-US" sz="1600" b="1" dirty="0"/>
              <a:t>which positions</a:t>
            </a:r>
            <a:r>
              <a:rPr lang="en-US" sz="1600" dirty="0"/>
              <a:t> on the read.</a:t>
            </a:r>
          </a:p>
          <a:p>
            <a:pPr lvl="2"/>
            <a:r>
              <a:rPr lang="en-US" sz="1600" b="1" dirty="0"/>
              <a:t>ML:B:C</a:t>
            </a:r>
            <a:r>
              <a:rPr lang="en-US" sz="1600" dirty="0"/>
              <a:t> — </a:t>
            </a:r>
            <a:r>
              <a:rPr lang="en-US" sz="1600" i="1" dirty="0"/>
              <a:t>Modified-base likelihoods</a:t>
            </a:r>
            <a:r>
              <a:rPr lang="en-US" sz="1600" dirty="0"/>
              <a:t>. A byte array (0–255) of </a:t>
            </a:r>
            <a:r>
              <a:rPr lang="en-US" sz="1600" b="1" dirty="0"/>
              <a:t>per-site probabilities</a:t>
            </a:r>
            <a:r>
              <a:rPr lang="en-US" sz="1600" dirty="0"/>
              <a:t>, </a:t>
            </a:r>
            <a:r>
              <a:rPr lang="en-US" sz="1600" b="1" dirty="0"/>
              <a:t>1:1</a:t>
            </a:r>
            <a:r>
              <a:rPr lang="en-US" sz="1600" dirty="0"/>
              <a:t> and </a:t>
            </a:r>
            <a:r>
              <a:rPr lang="en-US" sz="1600" b="1" dirty="0"/>
              <a:t>in the same order</a:t>
            </a:r>
            <a:r>
              <a:rPr lang="en-US" sz="1600" dirty="0"/>
              <a:t> as sites listed by MM.</a:t>
            </a:r>
          </a:p>
          <a:p>
            <a:pPr lvl="3"/>
            <a:r>
              <a:rPr lang="en-US" sz="1600" dirty="0"/>
              <a:t>Approx. probability: p ≈ value / 255.</a:t>
            </a:r>
          </a:p>
          <a:p>
            <a:r>
              <a:rPr lang="en-US" sz="1800" dirty="0"/>
              <a:t>How we obtain </a:t>
            </a:r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ONT </a:t>
            </a:r>
            <a:r>
              <a:rPr lang="en-US" sz="1800" b="1" dirty="0"/>
              <a:t>Dorado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Megalodon</a:t>
            </a:r>
          </a:p>
          <a:p>
            <a:r>
              <a:rPr lang="en-US" sz="1800" dirty="0"/>
              <a:t>Unify the old style Mn/</a:t>
            </a:r>
            <a:r>
              <a:rPr lang="en-US" sz="1800" dirty="0" err="1"/>
              <a:t>Ml</a:t>
            </a:r>
            <a:r>
              <a:rPr lang="en-US" sz="1800" dirty="0"/>
              <a:t> to MM/ML</a:t>
            </a:r>
          </a:p>
          <a:p>
            <a:pPr lvl="1"/>
            <a:r>
              <a:rPr lang="en-US" sz="1800" dirty="0" err="1"/>
              <a:t>modkit</a:t>
            </a:r>
            <a:r>
              <a:rPr lang="en-US" sz="1800" dirty="0"/>
              <a:t> update-tags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502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23DB-ADB0-7444-C352-8D69D7D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342178"/>
          </a:xfrm>
        </p:spPr>
        <p:txBody>
          <a:bodyPr/>
          <a:lstStyle/>
          <a:p>
            <a:r>
              <a:rPr lang="en-US" sz="2400" dirty="0"/>
              <a:t>Data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47F4-5BE2-80C8-A377-3F0A29D31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906" y="409140"/>
            <a:ext cx="9445083" cy="3333205"/>
          </a:xfrm>
        </p:spPr>
        <p:txBody>
          <a:bodyPr/>
          <a:lstStyle/>
          <a:p>
            <a:r>
              <a:rPr lang="en-US" sz="1600" dirty="0"/>
              <a:t>                                              : two modification entries, both on </a:t>
            </a:r>
            <a:r>
              <a:rPr lang="en-US" sz="1600" b="1" dirty="0"/>
              <a:t>C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C+h?,4,2 → 5hmC (h),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400" dirty="0"/>
              <a:t>C+m?,4,2 → 5mC (m),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200" b="1" dirty="0"/>
              <a:t>Delta rule (each entry counts from the start of the read, by Cs):</a:t>
            </a:r>
            <a:endParaRPr lang="en-US" sz="1200" dirty="0"/>
          </a:p>
          <a:p>
            <a:pPr lvl="2"/>
            <a:r>
              <a:rPr lang="en-US" sz="1300" dirty="0"/>
              <a:t>4,2 = skip </a:t>
            </a:r>
            <a:r>
              <a:rPr lang="en-US" sz="1300" b="1" dirty="0"/>
              <a:t>4 Cs</a:t>
            </a:r>
            <a:r>
              <a:rPr lang="en-US" sz="1300" dirty="0"/>
              <a:t>, mark the </a:t>
            </a:r>
            <a:r>
              <a:rPr lang="en-US" sz="1300" b="1" dirty="0"/>
              <a:t>5th C</a:t>
            </a:r>
            <a:r>
              <a:rPr lang="en-US" sz="1300" dirty="0"/>
              <a:t>; then skip </a:t>
            </a:r>
            <a:r>
              <a:rPr lang="en-US" sz="1300" b="1" dirty="0"/>
              <a:t>2 Cs</a:t>
            </a:r>
            <a:r>
              <a:rPr lang="en-US" sz="1300" dirty="0"/>
              <a:t>, mark the </a:t>
            </a:r>
            <a:r>
              <a:rPr lang="en-US" sz="1300" b="1" dirty="0"/>
              <a:t>8th C</a:t>
            </a:r>
            <a:r>
              <a:rPr lang="en-US" sz="1300" dirty="0"/>
              <a:t>.</a:t>
            </a:r>
          </a:p>
          <a:p>
            <a:pPr lvl="2"/>
            <a:r>
              <a:rPr lang="en-US" sz="1300" dirty="0"/>
              <a:t>Because both entries have the same deltas, </a:t>
            </a:r>
            <a:r>
              <a:rPr lang="en-US" sz="1300" b="1" dirty="0"/>
              <a:t>both 5hmC and 5mC point to the 5th and 8th C on this read</a:t>
            </a:r>
            <a:r>
              <a:rPr lang="en-US" sz="1300" dirty="0"/>
              <a:t>.</a:t>
            </a:r>
          </a:p>
          <a:p>
            <a:r>
              <a:rPr lang="en-US" sz="1400" b="1" dirty="0"/>
              <a:t>                                        : ML probabilities (0–255 ≈ 0.0–1.0):</a:t>
            </a:r>
            <a:endParaRPr lang="en-US" sz="1400" dirty="0"/>
          </a:p>
          <a:p>
            <a:pPr lvl="1"/>
            <a:r>
              <a:rPr lang="en-US" sz="1300" dirty="0"/>
              <a:t>For 5hmC (two sites): 6/255 ≈ 2.4%, 32/255 ≈ 12.5% → very low.</a:t>
            </a:r>
          </a:p>
          <a:p>
            <a:pPr lvl="1"/>
            <a:r>
              <a:rPr lang="en-US" sz="1300" dirty="0"/>
              <a:t>For 5mC (two sites): 249/255 ≈ 97.6%, 7/255 ≈ 2.7% → the </a:t>
            </a:r>
            <a:r>
              <a:rPr lang="en-US" sz="1300" b="1" dirty="0"/>
              <a:t>5th C is very likely 5mC</a:t>
            </a:r>
            <a:r>
              <a:rPr lang="en-US" sz="1300" dirty="0"/>
              <a:t>; the </a:t>
            </a:r>
            <a:r>
              <a:rPr lang="en-US" sz="1300" b="1" dirty="0"/>
              <a:t>8th C is unlikely modified</a:t>
            </a:r>
            <a:r>
              <a:rPr lang="en-US" sz="1300" dirty="0"/>
              <a:t>.</a:t>
            </a:r>
          </a:p>
          <a:p>
            <a:pPr lvl="1"/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AE70E-8264-D818-8927-9E6078A7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9" y="3711064"/>
            <a:ext cx="7065818" cy="29356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F11418-9F18-8BC3-5AE3-D15872476A63}"/>
              </a:ext>
            </a:extLst>
          </p:cNvPr>
          <p:cNvSpPr/>
          <p:nvPr/>
        </p:nvSpPr>
        <p:spPr>
          <a:xfrm>
            <a:off x="1685592" y="5454592"/>
            <a:ext cx="3753307" cy="345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6968E-E17B-5353-96A2-19B5D3DD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17" y="409140"/>
            <a:ext cx="27305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9793A-9C7C-6800-5A67-1CC88DD55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3" y="806744"/>
            <a:ext cx="3928447" cy="808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7C6F53-808E-2FC9-CDED-36BB8917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17" y="2491488"/>
            <a:ext cx="2070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D53-5EC5-B0F6-5441-EAECBA2F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244849"/>
          </a:xfrm>
        </p:spPr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4C33-F61B-54A3-E42D-FCB2FF69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68" y="436362"/>
            <a:ext cx="8832464" cy="4482337"/>
          </a:xfrm>
        </p:spPr>
        <p:txBody>
          <a:bodyPr/>
          <a:lstStyle/>
          <a:p>
            <a:r>
              <a:rPr lang="en-US" sz="1800" dirty="0"/>
              <a:t>How to generate the methylation bed file (</a:t>
            </a:r>
            <a:r>
              <a:rPr lang="en-US" sz="1800" dirty="0" err="1"/>
              <a:t>bedmethyl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Pipeline</a:t>
            </a:r>
          </a:p>
          <a:p>
            <a:pPr lvl="2"/>
            <a:r>
              <a:rPr lang="en-US" sz="1600" dirty="0" err="1"/>
              <a:t>wf</a:t>
            </a:r>
            <a:r>
              <a:rPr lang="en-US" sz="1600" dirty="0"/>
              <a:t>-human-variant pipeline</a:t>
            </a:r>
          </a:p>
          <a:p>
            <a:pPr lvl="3"/>
            <a:r>
              <a:rPr lang="en-US" sz="1600" dirty="0">
                <a:hlinkClick r:id="rId3"/>
              </a:rPr>
              <a:t>https://github.com/epi2me-labs/wf-human-variation</a:t>
            </a:r>
            <a:endParaRPr lang="en-US" sz="1600" dirty="0"/>
          </a:p>
          <a:p>
            <a:pPr lvl="2"/>
            <a:r>
              <a:rPr lang="en-US" sz="1600" dirty="0" err="1"/>
              <a:t>ont</a:t>
            </a:r>
            <a:r>
              <a:rPr lang="en-US" sz="1600" dirty="0"/>
              <a:t>-</a:t>
            </a:r>
            <a:r>
              <a:rPr lang="en-US" sz="1600" dirty="0" err="1"/>
              <a:t>methylDMR</a:t>
            </a:r>
            <a:r>
              <a:rPr lang="en-US" sz="1600" dirty="0"/>
              <a:t>-kit</a:t>
            </a:r>
          </a:p>
          <a:p>
            <a:pPr lvl="3"/>
            <a:r>
              <a:rPr lang="en-US" sz="1600" dirty="0">
                <a:hlinkClick r:id="rId4"/>
              </a:rPr>
              <a:t>https://github.com/NyagaM/ont-methylDMR-kit/tree/master</a:t>
            </a:r>
            <a:endParaRPr lang="en-US" sz="1600" dirty="0"/>
          </a:p>
          <a:p>
            <a:pPr lvl="1"/>
            <a:r>
              <a:rPr lang="en-US" sz="1800" dirty="0"/>
              <a:t>Tool</a:t>
            </a:r>
          </a:p>
          <a:p>
            <a:pPr lvl="2"/>
            <a:r>
              <a:rPr lang="en-US" sz="1600" dirty="0" err="1"/>
              <a:t>Modkit</a:t>
            </a:r>
            <a:endParaRPr lang="en-US" sz="1600" dirty="0"/>
          </a:p>
          <a:p>
            <a:pPr lvl="3"/>
            <a:r>
              <a:rPr lang="en-US" sz="1600" dirty="0">
                <a:hlinkClick r:id="rId5"/>
              </a:rPr>
              <a:t>https://github.com/nanoporetech/modkit</a:t>
            </a:r>
            <a:endParaRPr lang="en-US" sz="1600" dirty="0"/>
          </a:p>
          <a:p>
            <a:pPr lvl="3"/>
            <a:r>
              <a:rPr lang="en-US" sz="1600" dirty="0"/>
              <a:t>Warning message (CRAM): detected non-BAM input format, please consider using BAM, CRAM may be unstable</a:t>
            </a:r>
          </a:p>
          <a:p>
            <a:pPr lvl="3"/>
            <a:endParaRPr lang="en-US" sz="16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EA9FF-454A-4942-3419-82FD0F80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4604935"/>
            <a:ext cx="8549640" cy="15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068C-A721-57CE-8469-E8B8EEC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Bedmethyl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D50D4-0B1C-DF39-2525-E4D29E2D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1303683"/>
          </a:xfrm>
        </p:spPr>
        <p:txBody>
          <a:bodyPr/>
          <a:lstStyle/>
          <a:p>
            <a:r>
              <a:rPr lang="en-US" sz="1600" dirty="0"/>
              <a:t>Details</a:t>
            </a:r>
          </a:p>
          <a:p>
            <a:pPr lvl="1"/>
            <a:r>
              <a:rPr lang="en-US" sz="1600" dirty="0">
                <a:hlinkClick r:id="rId2"/>
              </a:rPr>
              <a:t>https://github.com/NCI-CGR/ONT_Analysis_Xin_Share_Pubic/blob/main/Analysis/Methylation/CustomizedScript/General_Note.md#Bedmethyl_Overview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89A17-FF90-C1A0-1135-EEF735BA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" y="2252546"/>
            <a:ext cx="8549640" cy="4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C249-2E9E-29E8-FF44-33077B9E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441635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F0EC9-AFFA-4C6F-45DA-EDF1F7EE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662688"/>
            <a:ext cx="8743950" cy="2374200"/>
          </a:xfrm>
        </p:spPr>
        <p:txBody>
          <a:bodyPr/>
          <a:lstStyle/>
          <a:p>
            <a:r>
              <a:rPr lang="en-US" sz="1800" dirty="0"/>
              <a:t>IGV</a:t>
            </a:r>
          </a:p>
          <a:p>
            <a:pPr lvl="1"/>
            <a:r>
              <a:rPr lang="en-US" sz="1800" dirty="0"/>
              <a:t>Convert</a:t>
            </a:r>
            <a:r>
              <a:rPr lang="zh-CN" altLang="en-US" sz="1800" dirty="0"/>
              <a:t> </a:t>
            </a:r>
            <a:r>
              <a:rPr lang="en-US" sz="1800" b="1" dirty="0" err="1"/>
              <a:t>bedMethyl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 </a:t>
            </a:r>
            <a:r>
              <a:rPr lang="en-US" sz="1800" b="1" dirty="0"/>
              <a:t>.</a:t>
            </a:r>
            <a:r>
              <a:rPr lang="en-US" sz="1800" b="1" dirty="0" err="1"/>
              <a:t>bigWig</a:t>
            </a:r>
            <a:endParaRPr lang="en-US" sz="1800" b="1" dirty="0"/>
          </a:p>
          <a:p>
            <a:pPr lvl="2"/>
            <a:r>
              <a:rPr lang="en-US" sz="1600" b="1" dirty="0"/>
              <a:t>Use the tools and dependences released by </a:t>
            </a:r>
            <a:r>
              <a:rPr lang="en-US" sz="1600" dirty="0"/>
              <a:t>UCSC</a:t>
            </a:r>
          </a:p>
          <a:p>
            <a:r>
              <a:rPr lang="en-US" sz="1800" dirty="0"/>
              <a:t>Tools for summarizing the bigwig info (</a:t>
            </a:r>
            <a:r>
              <a:rPr lang="en-US" sz="1800" dirty="0" err="1"/>
              <a:t>bigWigInfo</a:t>
            </a:r>
            <a:r>
              <a:rPr lang="en-US" sz="1800" dirty="0"/>
              <a:t>)</a:t>
            </a:r>
          </a:p>
          <a:p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  <a:p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CFC4DF-42E8-9224-EDBF-89B86F6F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" y="3296174"/>
            <a:ext cx="8985539" cy="34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34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6F2F-83EB-EE7D-1B54-DA6EDCD7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151"/>
            <a:ext cx="8229600" cy="318971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1533-6047-0AEB-F289-ABAD383F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53" y="937712"/>
            <a:ext cx="8743950" cy="2073118"/>
          </a:xfrm>
        </p:spPr>
        <p:txBody>
          <a:bodyPr/>
          <a:lstStyle/>
          <a:p>
            <a:r>
              <a:rPr lang="en-US" sz="2000" dirty="0"/>
              <a:t>Figure Illumination</a:t>
            </a:r>
          </a:p>
          <a:p>
            <a:pPr lvl="1"/>
            <a:r>
              <a:rPr lang="en-US" sz="2000" dirty="0"/>
              <a:t>Tool: </a:t>
            </a:r>
            <a:r>
              <a:rPr lang="en-US" sz="2000" dirty="0" err="1"/>
              <a:t>Figeno</a:t>
            </a:r>
            <a:r>
              <a:rPr lang="en-US" sz="2000" dirty="0"/>
              <a:t> (GUI)</a:t>
            </a:r>
          </a:p>
          <a:p>
            <a:pPr lvl="2"/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1E45-3971-CC6B-B618-BA5752A6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02" y="3715417"/>
            <a:ext cx="2476501" cy="2577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9E933-566E-F5C2-6F06-C59F61B16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" y="3315420"/>
            <a:ext cx="6118404" cy="31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1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28111</TotalTime>
  <Words>1149</Words>
  <Application>Microsoft Macintosh PowerPoint</Application>
  <PresentationFormat>On-screen Show (4:3)</PresentationFormat>
  <Paragraphs>135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Wingdings</vt:lpstr>
      <vt:lpstr>3_Default Design</vt:lpstr>
      <vt:lpstr>ONT-Analysis Discussion Methylation Study</vt:lpstr>
      <vt:lpstr>Outline</vt:lpstr>
      <vt:lpstr>General Methylation Analysis</vt:lpstr>
      <vt:lpstr>Data</vt:lpstr>
      <vt:lpstr>Data (Example)</vt:lpstr>
      <vt:lpstr>Tools and Pipeline</vt:lpstr>
      <vt:lpstr>Results (Bedmethyl) Overview</vt:lpstr>
      <vt:lpstr>Visualization</vt:lpstr>
      <vt:lpstr>Visualization</vt:lpstr>
      <vt:lpstr>DMR (Differentially Methylated Region) Analysis </vt:lpstr>
      <vt:lpstr>DMR Analysis </vt:lpstr>
      <vt:lpstr>Tools and Pipeline</vt:lpstr>
      <vt:lpstr>Results (dmr_regions) Overview</vt:lpstr>
      <vt:lpstr>Visualization </vt:lpstr>
      <vt:lpstr>modbamtools</vt:lpstr>
      <vt:lpstr>methylartist</vt:lpstr>
      <vt:lpstr>Statistical Report（ont-methylDMR-kit）</vt:lpstr>
      <vt:lpstr>modbamtools</vt:lpstr>
    </vt:vector>
  </TitlesOfParts>
  <Company>NCI-Frederick Publications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 User</dc:creator>
  <cp:lastModifiedBy>Cin Cin</cp:lastModifiedBy>
  <cp:revision>1978</cp:revision>
  <cp:lastPrinted>2007-01-18T15:54:55Z</cp:lastPrinted>
  <dcterms:created xsi:type="dcterms:W3CDTF">2007-01-16T17:20:08Z</dcterms:created>
  <dcterms:modified xsi:type="dcterms:W3CDTF">2025-09-25T16:56:55Z</dcterms:modified>
</cp:coreProperties>
</file>